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5" r:id="rId3"/>
    <p:sldId id="257" r:id="rId4"/>
    <p:sldId id="260" r:id="rId5"/>
    <p:sldId id="262" r:id="rId6"/>
    <p:sldId id="261" r:id="rId7"/>
    <p:sldId id="268" r:id="rId8"/>
    <p:sldId id="266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0B7FF-35BD-468E-A995-50B8956DF61A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74E54-60AE-4EA9-BBF3-613EF406F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30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74E54-60AE-4EA9-BBF3-613EF406F26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03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74E54-60AE-4EA9-BBF3-613EF406F26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7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D088-4A1D-41FA-ADF6-E324623EEB77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E475A12-B05F-4B35-B094-59CFD49A6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2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D088-4A1D-41FA-ADF6-E324623EEB77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475A12-B05F-4B35-B094-59CFD49A6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97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D088-4A1D-41FA-ADF6-E324623EEB77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475A12-B05F-4B35-B094-59CFD49A67B9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2507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D088-4A1D-41FA-ADF6-E324623EEB77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475A12-B05F-4B35-B094-59CFD49A6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461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D088-4A1D-41FA-ADF6-E324623EEB77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475A12-B05F-4B35-B094-59CFD49A67B9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0317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D088-4A1D-41FA-ADF6-E324623EEB77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475A12-B05F-4B35-B094-59CFD49A6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890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D088-4A1D-41FA-ADF6-E324623EEB77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5A12-B05F-4B35-B094-59CFD49A6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056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D088-4A1D-41FA-ADF6-E324623EEB77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5A12-B05F-4B35-B094-59CFD49A6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40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D088-4A1D-41FA-ADF6-E324623EEB77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5A12-B05F-4B35-B094-59CFD49A6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95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D088-4A1D-41FA-ADF6-E324623EEB77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475A12-B05F-4B35-B094-59CFD49A6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9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D088-4A1D-41FA-ADF6-E324623EEB77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475A12-B05F-4B35-B094-59CFD49A6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49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D088-4A1D-41FA-ADF6-E324623EEB77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475A12-B05F-4B35-B094-59CFD49A6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9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D088-4A1D-41FA-ADF6-E324623EEB77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5A12-B05F-4B35-B094-59CFD49A6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25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D088-4A1D-41FA-ADF6-E324623EEB77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5A12-B05F-4B35-B094-59CFD49A6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4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D088-4A1D-41FA-ADF6-E324623EEB77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5A12-B05F-4B35-B094-59CFD49A6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65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D088-4A1D-41FA-ADF6-E324623EEB77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475A12-B05F-4B35-B094-59CFD49A6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09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5D088-4A1D-41FA-ADF6-E324623EEB77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E475A12-B05F-4B35-B094-59CFD49A67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62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A462CA0-10EA-439E-B3BA-7268589FD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87" y="729000"/>
            <a:ext cx="8413689" cy="540000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3EBAA47-6524-4754-BB1B-50F7D67D7AF3}"/>
              </a:ext>
            </a:extLst>
          </p:cNvPr>
          <p:cNvSpPr txBox="1"/>
          <p:nvPr/>
        </p:nvSpPr>
        <p:spPr>
          <a:xfrm>
            <a:off x="4001910" y="729000"/>
            <a:ext cx="4504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600" b="1" dirty="0">
                <a:solidFill>
                  <a:srgbClr val="FF0000"/>
                </a:solidFill>
                <a:latin typeface="Ink Free" panose="03080402000500000000" pitchFamily="66" charset="0"/>
              </a:rPr>
              <a:t>Welkom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8F29E6-5167-4CF8-9EE4-F7C63A55B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3" y="169333"/>
            <a:ext cx="1497805" cy="1427907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schaap_2">
            <a:hlinkClick r:id="" action="ppaction://media"/>
            <a:extLst>
              <a:ext uri="{FF2B5EF4-FFF2-40B4-BE49-F238E27FC236}">
                <a16:creationId xmlns:a16="http://schemas.microsoft.com/office/drawing/2014/main" id="{CE323070-382C-4F99-ADED-A72C84787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ladwijzer 1" time="0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6248400"/>
            <a:ext cx="609600" cy="6096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D2886DC-305E-4ECC-B868-AD44F24B72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33" y="128111"/>
            <a:ext cx="2263158" cy="146912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202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A462CA0-10EA-439E-B3BA-7268589FD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92" y="729000"/>
            <a:ext cx="8413689" cy="540000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3EBAA47-6524-4754-BB1B-50F7D67D7AF3}"/>
              </a:ext>
            </a:extLst>
          </p:cNvPr>
          <p:cNvSpPr txBox="1"/>
          <p:nvPr/>
        </p:nvSpPr>
        <p:spPr>
          <a:xfrm>
            <a:off x="1503579" y="491933"/>
            <a:ext cx="97855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b="1" dirty="0">
                <a:solidFill>
                  <a:srgbClr val="FF0000"/>
                </a:solidFill>
                <a:latin typeface="Ink Free" panose="03080402000500000000" pitchFamily="66" charset="0"/>
              </a:rPr>
              <a:t>Houdt afstand </a:t>
            </a:r>
          </a:p>
          <a:p>
            <a:pPr algn="ctr"/>
            <a:r>
              <a:rPr lang="nl-NL" sz="7200" b="1" dirty="0">
                <a:solidFill>
                  <a:srgbClr val="FF0000"/>
                </a:solidFill>
                <a:latin typeface="Ink Free" panose="03080402000500000000" pitchFamily="66" charset="0"/>
              </a:rPr>
              <a:t>en </a:t>
            </a:r>
          </a:p>
          <a:p>
            <a:pPr algn="ctr"/>
            <a:r>
              <a:rPr lang="nl-NL" sz="7200" b="1" dirty="0">
                <a:solidFill>
                  <a:srgbClr val="FF0000"/>
                </a:solidFill>
                <a:latin typeface="Ink Free" panose="03080402000500000000" pitchFamily="66" charset="0"/>
              </a:rPr>
              <a:t>respecteer de regels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AB9ECA2-E7D5-43BA-8A68-0DF4430C2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3" y="169333"/>
            <a:ext cx="1497805" cy="1427907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5771EDC-E372-4FD6-BA09-8FA479116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33" y="128111"/>
            <a:ext cx="2263158" cy="146912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17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E53B5-C0DD-4737-8429-ED83B700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370" y="499932"/>
            <a:ext cx="8911687" cy="640246"/>
          </a:xfrm>
        </p:spPr>
        <p:txBody>
          <a:bodyPr/>
          <a:lstStyle/>
          <a:p>
            <a:r>
              <a:rPr lang="nl-NL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HET TEAM: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C96121C-C7E5-4429-850B-B134BAF4EF2E}"/>
              </a:ext>
            </a:extLst>
          </p:cNvPr>
          <p:cNvSpPr txBox="1"/>
          <p:nvPr/>
        </p:nvSpPr>
        <p:spPr>
          <a:xfrm>
            <a:off x="3697831" y="1427222"/>
            <a:ext cx="4214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Tom Mennen – </a:t>
            </a:r>
            <a:r>
              <a:rPr lang="nl-NL" sz="3200" b="1" dirty="0" err="1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Handler</a:t>
            </a:r>
            <a:endParaRPr lang="nl-NL" sz="3200" b="1" dirty="0">
              <a:solidFill>
                <a:schemeClr val="accent2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E8B39E5-FE20-4EAA-9923-EB62D1CE6EC9}"/>
              </a:ext>
            </a:extLst>
          </p:cNvPr>
          <p:cNvSpPr txBox="1"/>
          <p:nvPr/>
        </p:nvSpPr>
        <p:spPr>
          <a:xfrm>
            <a:off x="2663921" y="2023604"/>
            <a:ext cx="6282437" cy="513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Tom is een ervaren </a:t>
            </a:r>
            <a:r>
              <a:rPr lang="nl-NL" sz="2000" b="1" dirty="0" err="1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handler</a:t>
            </a: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 en loopt op hoog niveau wedstrijden.</a:t>
            </a:r>
          </a:p>
          <a:p>
            <a:pPr>
              <a:lnSpc>
                <a:spcPct val="150000"/>
              </a:lnSpc>
            </a:pPr>
            <a:endParaRPr lang="nl-NL" sz="1200" b="1" dirty="0">
              <a:solidFill>
                <a:schemeClr val="accent2">
                  <a:lumMod val="75000"/>
                </a:schemeClr>
              </a:solidFill>
              <a:latin typeface="Ink Free" panose="03080402000500000000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nl-NL" sz="28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Alexandra Martens – </a:t>
            </a:r>
            <a:r>
              <a:rPr lang="nl-NL" sz="2800" b="1" dirty="0" err="1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Handler</a:t>
            </a:r>
            <a:endParaRPr lang="nl-NL" sz="2800" b="1" dirty="0">
              <a:solidFill>
                <a:schemeClr val="accent2">
                  <a:lumMod val="75000"/>
                </a:schemeClr>
              </a:solidFill>
              <a:latin typeface="Ink Free" panose="03080402000500000000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Alexandra is een ervaren </a:t>
            </a:r>
            <a:r>
              <a:rPr lang="nl-NL" sz="2000" b="1" dirty="0" err="1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handler</a:t>
            </a: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 en traint veel met haar honden.</a:t>
            </a:r>
          </a:p>
          <a:p>
            <a:pPr algn="ctr">
              <a:lnSpc>
                <a:spcPct val="150000"/>
              </a:lnSpc>
            </a:pPr>
            <a:endParaRPr lang="nl-NL" sz="1200" b="1" dirty="0">
              <a:solidFill>
                <a:schemeClr val="accent2">
                  <a:lumMod val="75000"/>
                </a:schemeClr>
              </a:solidFill>
              <a:latin typeface="Ink Free" panose="03080402000500000000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nl-NL" sz="28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Mark Martens – Communicatie coach</a:t>
            </a:r>
          </a:p>
          <a:p>
            <a:pPr algn="ctr">
              <a:lnSpc>
                <a:spcPct val="150000"/>
              </a:lnSpc>
            </a:pP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Mark heeft veel ervaring met schapen en communicatie</a:t>
            </a:r>
          </a:p>
          <a:p>
            <a:pPr algn="ctr">
              <a:lnSpc>
                <a:spcPct val="150000"/>
              </a:lnSpc>
            </a:pP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tussen mensen &amp; dieren</a:t>
            </a:r>
          </a:p>
          <a:p>
            <a:pPr algn="ctr">
              <a:lnSpc>
                <a:spcPct val="150000"/>
              </a:lnSpc>
            </a:pPr>
            <a:endParaRPr lang="nl-NL" sz="2000" b="1" dirty="0">
              <a:solidFill>
                <a:schemeClr val="accent2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2D82758-549F-4B60-8012-714791923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58" y="424608"/>
            <a:ext cx="2696858" cy="241404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9B2B339-9FB8-4751-A729-0D7065A9F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58" y="3011311"/>
            <a:ext cx="2696858" cy="2751598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2EE0871-4963-4224-8E48-1C7B466A8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4" y="2883817"/>
            <a:ext cx="2389637" cy="3871383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4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7DA35-D9E6-4C0B-9964-40E802085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9268"/>
          </a:xfrm>
        </p:spPr>
        <p:txBody>
          <a:bodyPr/>
          <a:lstStyle/>
          <a:p>
            <a:r>
              <a:rPr lang="nl-NL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DE SCHAPEN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E027E9-826C-4580-AF04-0C5B7F2AB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753" y="1343378"/>
            <a:ext cx="6653314" cy="470746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4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Het Drents heideschaap: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2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Een schaap dat dicht bij de natuur staat en daardoor een sterk ras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nl-NL" sz="2200" b="1" dirty="0">
              <a:solidFill>
                <a:schemeClr val="accent2">
                  <a:lumMod val="75000"/>
                </a:schemeClr>
              </a:solidFill>
              <a:latin typeface="Ink Free" panose="03080402000500000000" pitchFamily="66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400" b="1" dirty="0" err="1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Schoonebekers</a:t>
            </a:r>
            <a:endParaRPr lang="nl-NL" sz="2400" b="1" dirty="0">
              <a:solidFill>
                <a:schemeClr val="accent2">
                  <a:lumMod val="75000"/>
                </a:schemeClr>
              </a:solidFill>
              <a:latin typeface="Ink Free" panose="03080402000500000000" pitchFamily="66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2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Een schaap dat staat verder van de natuur en daardoor iets gevoeliger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2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Past zich goed aan in en aan de natuur</a:t>
            </a:r>
          </a:p>
          <a:p>
            <a:pPr>
              <a:lnSpc>
                <a:spcPct val="150000"/>
              </a:lnSpc>
            </a:pPr>
            <a:endParaRPr lang="nl-NL" sz="2400" dirty="0">
              <a:solidFill>
                <a:schemeClr val="accent2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30514D-DD2E-45E9-A9B3-047DE2547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701" y="3869878"/>
            <a:ext cx="3872089" cy="2364012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8A8FE8E-D02B-48B3-B8F4-3DCFE13F3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337" y="1023501"/>
            <a:ext cx="3908819" cy="233811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24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7DA35-D9E6-4C0B-9964-40E802085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9268"/>
          </a:xfrm>
        </p:spPr>
        <p:txBody>
          <a:bodyPr/>
          <a:lstStyle/>
          <a:p>
            <a:r>
              <a:rPr lang="nl-NL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DE BORDER COLLIE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E027E9-826C-4580-AF04-0C5B7F2AB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533" y="1241778"/>
            <a:ext cx="7083037" cy="52380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De Border Collie: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9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Is een Hoeder / Herder (Collie betekent Herdershond)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9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Afkomstig uit England / Scotland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9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Rond 1950 overgekomen naar Nederland als ondersteuning bij hoeden en houden van schapen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9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Verschillende kleuren en vachtsoorten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9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Ogen kunnen verschillend van kleur zijn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9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Rond 1985 zijn er actief wedstrijden gelopen in Nederland en Europa en is Nederland actief aanwezig op wedstrijden in binnen- en buitenland met zeer goede resultaten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086FE51-86EB-4F85-BB17-BF932DD3B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70" y="4267199"/>
            <a:ext cx="3947444" cy="178397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DFD767B-1D95-442A-897C-5C132C0EF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415" y="624110"/>
            <a:ext cx="3481755" cy="2681446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593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7DA35-D9E6-4C0B-9964-40E802085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836" y="624110"/>
            <a:ext cx="8911687" cy="719268"/>
          </a:xfrm>
        </p:spPr>
        <p:txBody>
          <a:bodyPr/>
          <a:lstStyle/>
          <a:p>
            <a:r>
              <a:rPr lang="nl-NL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DE WEDSTRIJDEN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E027E9-826C-4580-AF04-0C5B7F2AB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489" y="1343378"/>
            <a:ext cx="5913958" cy="22577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De Wedstrijden: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sz="22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Tijdens Nationale en Internationale wedstrijden wordt er gelopen volgens een ENGELS parcours :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FBF11F-AA06-4427-94D5-7156C48C5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047" y="624111"/>
            <a:ext cx="4706056" cy="5609780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8C5B564-51EE-46BD-A186-88D2D87C2A06}"/>
              </a:ext>
            </a:extLst>
          </p:cNvPr>
          <p:cNvSpPr txBox="1"/>
          <p:nvPr/>
        </p:nvSpPr>
        <p:spPr>
          <a:xfrm>
            <a:off x="1219324" y="3318933"/>
            <a:ext cx="587051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b="1" dirty="0">
                <a:solidFill>
                  <a:srgbClr val="FFFF00"/>
                </a:solidFill>
                <a:latin typeface="Ink Free" panose="03080402000500000000" pitchFamily="66" charset="0"/>
              </a:rPr>
              <a:t>1st Geel </a:t>
            </a: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-&gt; 	</a:t>
            </a:r>
            <a:r>
              <a:rPr lang="nl-NL" sz="2000" b="1" dirty="0" err="1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Outrun</a:t>
            </a: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	(+/- 350 m tot 750m)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2</a:t>
            </a:r>
            <a:r>
              <a:rPr lang="nl-NL" sz="2000" b="1" baseline="30000" dirty="0">
                <a:solidFill>
                  <a:srgbClr val="FF0000"/>
                </a:solidFill>
                <a:latin typeface="Ink Free" panose="03080402000500000000" pitchFamily="66" charset="0"/>
              </a:rPr>
              <a:t>de</a:t>
            </a:r>
            <a:r>
              <a:rPr lang="nl-NL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 Rood </a:t>
            </a: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-&gt; 	Lift	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b="1" dirty="0">
                <a:solidFill>
                  <a:srgbClr val="0070C0"/>
                </a:solidFill>
                <a:latin typeface="Ink Free" panose="03080402000500000000" pitchFamily="66" charset="0"/>
              </a:rPr>
              <a:t>3</a:t>
            </a:r>
            <a:r>
              <a:rPr lang="nl-NL" sz="2000" b="1" baseline="30000" dirty="0">
                <a:solidFill>
                  <a:srgbClr val="0070C0"/>
                </a:solidFill>
                <a:latin typeface="Ink Free" panose="03080402000500000000" pitchFamily="66" charset="0"/>
              </a:rPr>
              <a:t>de</a:t>
            </a:r>
            <a:r>
              <a:rPr lang="nl-NL" sz="2000" b="1" dirty="0">
                <a:solidFill>
                  <a:srgbClr val="0070C0"/>
                </a:solidFill>
                <a:latin typeface="Ink Free" panose="03080402000500000000" pitchFamily="66" charset="0"/>
              </a:rPr>
              <a:t> Blauw </a:t>
            </a: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-&gt; 	</a:t>
            </a:r>
            <a:r>
              <a:rPr lang="nl-NL" sz="2000" b="1" dirty="0" err="1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Fetch</a:t>
            </a: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  (</a:t>
            </a:r>
            <a:r>
              <a:rPr lang="nl-NL" sz="2000" b="1" dirty="0" err="1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rechtlijn</a:t>
            </a: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b="1" dirty="0">
                <a:solidFill>
                  <a:srgbClr val="00B050"/>
                </a:solidFill>
                <a:latin typeface="Ink Free" panose="03080402000500000000" pitchFamily="66" charset="0"/>
              </a:rPr>
              <a:t>4</a:t>
            </a:r>
            <a:r>
              <a:rPr lang="nl-NL" sz="2000" b="1" baseline="30000" dirty="0">
                <a:solidFill>
                  <a:srgbClr val="00B050"/>
                </a:solidFill>
                <a:latin typeface="Ink Free" panose="03080402000500000000" pitchFamily="66" charset="0"/>
              </a:rPr>
              <a:t>de</a:t>
            </a:r>
            <a:r>
              <a:rPr lang="nl-NL" sz="2000" b="1" dirty="0">
                <a:solidFill>
                  <a:srgbClr val="00B050"/>
                </a:solidFill>
                <a:latin typeface="Ink Free" panose="03080402000500000000" pitchFamily="66" charset="0"/>
              </a:rPr>
              <a:t> Groen </a:t>
            </a: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-&gt; 	Drive (links of rechts om)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b="1" dirty="0">
                <a:solidFill>
                  <a:srgbClr val="FFC000"/>
                </a:solidFill>
                <a:latin typeface="Ink Free" panose="03080402000500000000" pitchFamily="66" charset="0"/>
              </a:rPr>
              <a:t>5</a:t>
            </a:r>
            <a:r>
              <a:rPr lang="nl-NL" sz="2000" b="1" baseline="30000" dirty="0">
                <a:solidFill>
                  <a:srgbClr val="FFC000"/>
                </a:solidFill>
                <a:latin typeface="Ink Free" panose="03080402000500000000" pitchFamily="66" charset="0"/>
              </a:rPr>
              <a:t>de</a:t>
            </a:r>
            <a:r>
              <a:rPr lang="nl-NL" sz="2000" b="1" dirty="0">
                <a:solidFill>
                  <a:srgbClr val="FFC000"/>
                </a:solidFill>
                <a:latin typeface="Ink Free" panose="03080402000500000000" pitchFamily="66" charset="0"/>
              </a:rPr>
              <a:t> Oranje </a:t>
            </a: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-&gt; 	</a:t>
            </a:r>
            <a:r>
              <a:rPr lang="nl-NL" sz="2000" b="1" dirty="0" err="1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Shedding</a:t>
            </a: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 (scheiden)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b="1" dirty="0">
                <a:solidFill>
                  <a:schemeClr val="bg1">
                    <a:lumMod val="75000"/>
                  </a:schemeClr>
                </a:solidFill>
                <a:latin typeface="Ink Free" panose="03080402000500000000" pitchFamily="66" charset="0"/>
              </a:rPr>
              <a:t>6</a:t>
            </a:r>
            <a:r>
              <a:rPr lang="nl-NL" sz="2000" b="1" baseline="30000" dirty="0">
                <a:solidFill>
                  <a:schemeClr val="bg1">
                    <a:lumMod val="75000"/>
                  </a:schemeClr>
                </a:solidFill>
                <a:latin typeface="Ink Free" panose="03080402000500000000" pitchFamily="66" charset="0"/>
              </a:rPr>
              <a:t>de</a:t>
            </a:r>
            <a:r>
              <a:rPr lang="nl-NL" sz="2000" b="1" dirty="0">
                <a:solidFill>
                  <a:schemeClr val="bg1">
                    <a:lumMod val="75000"/>
                  </a:schemeClr>
                </a:solidFill>
                <a:latin typeface="Ink Free" panose="03080402000500000000" pitchFamily="66" charset="0"/>
              </a:rPr>
              <a:t> Wit </a:t>
            </a: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-&gt;		Pen (Pennen met deur dicht)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b="1" dirty="0">
                <a:solidFill>
                  <a:srgbClr val="002060"/>
                </a:solidFill>
                <a:latin typeface="Ink Free" panose="03080402000500000000" pitchFamily="66" charset="0"/>
              </a:rPr>
              <a:t>7</a:t>
            </a:r>
            <a:r>
              <a:rPr lang="nl-NL" sz="2000" b="1" baseline="30000" dirty="0">
                <a:solidFill>
                  <a:srgbClr val="002060"/>
                </a:solidFill>
                <a:latin typeface="Ink Free" panose="03080402000500000000" pitchFamily="66" charset="0"/>
              </a:rPr>
              <a:t>de</a:t>
            </a:r>
            <a:r>
              <a:rPr lang="nl-NL" sz="2000" b="1" dirty="0">
                <a:solidFill>
                  <a:srgbClr val="002060"/>
                </a:solidFill>
                <a:latin typeface="Ink Free" panose="03080402000500000000" pitchFamily="66" charset="0"/>
              </a:rPr>
              <a:t> Blauw </a:t>
            </a: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-&gt;	</a:t>
            </a:r>
            <a:r>
              <a:rPr lang="nl-NL" sz="2000" b="1" dirty="0" err="1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Shedding</a:t>
            </a: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 (1 schaap eraf halen)</a:t>
            </a:r>
          </a:p>
          <a:p>
            <a:pPr lvl="1"/>
            <a:endParaRPr lang="nl-NL" sz="2200" b="1" dirty="0">
              <a:solidFill>
                <a:schemeClr val="accent2">
                  <a:lumMod val="75000"/>
                </a:schemeClr>
              </a:solidFill>
              <a:latin typeface="Ink Free" panose="03080402000500000000" pitchFamily="66" charset="0"/>
            </a:endParaRP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FFC345-C083-488D-9E34-498CA4DD79D0}"/>
              </a:ext>
            </a:extLst>
          </p:cNvPr>
          <p:cNvSpPr txBox="1"/>
          <p:nvPr/>
        </p:nvSpPr>
        <p:spPr>
          <a:xfrm>
            <a:off x="8782757" y="5294489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762405B-46BF-410B-99A0-157EEFAEE638}"/>
              </a:ext>
            </a:extLst>
          </p:cNvPr>
          <p:cNvSpPr txBox="1"/>
          <p:nvPr/>
        </p:nvSpPr>
        <p:spPr>
          <a:xfrm>
            <a:off x="9057117" y="4886488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744EF97-6317-4C24-B14D-E1D6843C4B7F}"/>
              </a:ext>
            </a:extLst>
          </p:cNvPr>
          <p:cNvSpPr txBox="1"/>
          <p:nvPr/>
        </p:nvSpPr>
        <p:spPr>
          <a:xfrm>
            <a:off x="9651628" y="3134267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832CBF9-EA8A-4335-AF22-C560918B6523}"/>
              </a:ext>
            </a:extLst>
          </p:cNvPr>
          <p:cNvSpPr txBox="1"/>
          <p:nvPr/>
        </p:nvSpPr>
        <p:spPr>
          <a:xfrm>
            <a:off x="9979192" y="910938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D90A0E9-36B6-4057-8730-A5EB4E26D827}"/>
              </a:ext>
            </a:extLst>
          </p:cNvPr>
          <p:cNvSpPr txBox="1"/>
          <p:nvPr/>
        </p:nvSpPr>
        <p:spPr>
          <a:xfrm>
            <a:off x="10875862" y="4316542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5392596-E35F-4B65-973C-A3915A851C85}"/>
              </a:ext>
            </a:extLst>
          </p:cNvPr>
          <p:cNvSpPr txBox="1"/>
          <p:nvPr/>
        </p:nvSpPr>
        <p:spPr>
          <a:xfrm>
            <a:off x="9016628" y="3374904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7FD7653-DE84-41CC-8F6D-51CF223BD943}"/>
              </a:ext>
            </a:extLst>
          </p:cNvPr>
          <p:cNvSpPr txBox="1"/>
          <p:nvPr/>
        </p:nvSpPr>
        <p:spPr>
          <a:xfrm>
            <a:off x="9998755" y="5175955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A9A9FDF-D1F6-41BD-9CE9-6A4C0F2DBE21}"/>
              </a:ext>
            </a:extLst>
          </p:cNvPr>
          <p:cNvSpPr txBox="1"/>
          <p:nvPr/>
        </p:nvSpPr>
        <p:spPr>
          <a:xfrm>
            <a:off x="1527890" y="5895335"/>
            <a:ext cx="59139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Deze run moet men binnen 8 tot 12 min. afleggen</a:t>
            </a:r>
          </a:p>
          <a:p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02A79E1-AB71-49D8-8991-72D21F0A959E}"/>
              </a:ext>
            </a:extLst>
          </p:cNvPr>
          <p:cNvSpPr txBox="1"/>
          <p:nvPr/>
        </p:nvSpPr>
        <p:spPr>
          <a:xfrm>
            <a:off x="11390303" y="5109823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9AB2500-1C04-44BC-B072-9A842B316BF7}"/>
              </a:ext>
            </a:extLst>
          </p:cNvPr>
          <p:cNvSpPr txBox="1"/>
          <p:nvPr/>
        </p:nvSpPr>
        <p:spPr>
          <a:xfrm>
            <a:off x="9998755" y="5479155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1569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7DA35-D9E6-4C0B-9964-40E802085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836" y="624110"/>
            <a:ext cx="8911687" cy="719268"/>
          </a:xfrm>
        </p:spPr>
        <p:txBody>
          <a:bodyPr/>
          <a:lstStyle/>
          <a:p>
            <a:r>
              <a:rPr lang="nl-NL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DE WEDSTRIJDEN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E027E9-826C-4580-AF04-0C5B7F2AB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489" y="1343378"/>
            <a:ext cx="5913958" cy="18965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De Wedstrijden: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sz="22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Tijdens Praktijk wedstrijden wordt er gelopen volgens een samengesteld  parcours wat wisselend is per wedstrijd:</a:t>
            </a:r>
            <a:endParaRPr lang="nl-NL" sz="1800" b="1" dirty="0">
              <a:solidFill>
                <a:schemeClr val="accent2">
                  <a:lumMod val="75000"/>
                </a:schemeClr>
              </a:solidFill>
              <a:latin typeface="Ink Free" panose="03080402000500000000" pitchFamily="66" charset="0"/>
            </a:endParaRPr>
          </a:p>
          <a:p>
            <a:pPr lvl="3">
              <a:buFont typeface="Wingdings" panose="05000000000000000000" pitchFamily="2" charset="2"/>
              <a:buChar char="v"/>
            </a:pPr>
            <a:endParaRPr lang="nl-NL" sz="1800" b="1" dirty="0">
              <a:solidFill>
                <a:schemeClr val="accent2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A9A9FDF-D1F6-41BD-9CE9-6A4C0F2DBE21}"/>
              </a:ext>
            </a:extLst>
          </p:cNvPr>
          <p:cNvSpPr txBox="1"/>
          <p:nvPr/>
        </p:nvSpPr>
        <p:spPr>
          <a:xfrm>
            <a:off x="1685934" y="6343976"/>
            <a:ext cx="59139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Deze run moet men binnen 10 tot 15 min. afleggen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B23AFEC-2E74-4A51-B4BB-A36027EB7FD0}"/>
              </a:ext>
            </a:extLst>
          </p:cNvPr>
          <p:cNvSpPr txBox="1"/>
          <p:nvPr/>
        </p:nvSpPr>
        <p:spPr>
          <a:xfrm>
            <a:off x="758900" y="3069548"/>
            <a:ext cx="736451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De start is met out run en lift om schapen op te halen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Daarna worden er wisselende elementen gelopen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nl-NL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Drive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nl-NL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Poorten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nl-NL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Burg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nl-NL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Sluis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nl-NL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Wild rooster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nl-NL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Maltezerkruis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nl-NL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Wissel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nl-NL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Trailer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nl-NL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Enz.</a:t>
            </a:r>
          </a:p>
          <a:p>
            <a:endParaRPr lang="nl-NL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515D1617-CEAC-429A-9485-4A4A3CBD1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61" y="624110"/>
            <a:ext cx="2889984" cy="2160693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D105188C-449C-471C-B6BA-8FB61980F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61" y="3728104"/>
            <a:ext cx="3971839" cy="2160764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677ECCC-64D4-4A86-BF81-96C8281274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401" y="2150502"/>
            <a:ext cx="3922627" cy="2244987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42A54C85-92AC-4B36-AAAA-C65441CB0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657" y="4179326"/>
            <a:ext cx="3002729" cy="2244987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1659F4C-AA15-4D5C-9C71-DB272C61FC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98" y="4077884"/>
            <a:ext cx="2726377" cy="2156006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325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A462CA0-10EA-439E-B3BA-7268589FD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42" y="729000"/>
            <a:ext cx="8413689" cy="540000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3EBAA47-6524-4754-BB1B-50F7D67D7AF3}"/>
              </a:ext>
            </a:extLst>
          </p:cNvPr>
          <p:cNvSpPr txBox="1"/>
          <p:nvPr/>
        </p:nvSpPr>
        <p:spPr>
          <a:xfrm>
            <a:off x="3818465" y="1016001"/>
            <a:ext cx="54384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rgbClr val="FF0000"/>
                </a:solidFill>
                <a:latin typeface="Ink Free" panose="03080402000500000000" pitchFamily="66" charset="0"/>
              </a:rPr>
              <a:t>LET’S</a:t>
            </a:r>
          </a:p>
          <a:p>
            <a:pPr algn="ctr"/>
            <a:r>
              <a:rPr lang="nl-NL" sz="8800" b="1" dirty="0">
                <a:solidFill>
                  <a:srgbClr val="FF0000"/>
                </a:solidFill>
                <a:latin typeface="Ink Free" panose="03080402000500000000" pitchFamily="66" charset="0"/>
              </a:rPr>
              <a:t>GO!!!!!!!!!!!!!!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E7F13CD-1CB8-49C2-A8A8-04FFE11EC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6" y="214488"/>
            <a:ext cx="1497805" cy="1427907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194F515-E7FE-46F8-B691-C4B2B18E8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33" y="128111"/>
            <a:ext cx="2263158" cy="146912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1472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1269C53-92EC-4465-AA7C-875EEE5F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147" y="612821"/>
            <a:ext cx="8911687" cy="719268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FARM FOOD het natuurlijke krachtvoer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FCCD14-ED54-465A-A46D-EA54345D8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147" y="1445306"/>
            <a:ext cx="8219143" cy="4966783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EDB6A8E-6958-41CC-87FD-CE00474C5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6" y="1329266"/>
            <a:ext cx="2202519" cy="2099734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ED313D3-ECAD-462F-9E63-90278E454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881" y="1329266"/>
            <a:ext cx="2263158" cy="146912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29086567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1223</TotalTime>
  <Words>349</Words>
  <Application>Microsoft Office PowerPoint</Application>
  <PresentationFormat>Breedbeeld</PresentationFormat>
  <Paragraphs>69</Paragraphs>
  <Slides>9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Ink Free</vt:lpstr>
      <vt:lpstr>Kristen ITC</vt:lpstr>
      <vt:lpstr>Wingdings</vt:lpstr>
      <vt:lpstr>Wingdings 3</vt:lpstr>
      <vt:lpstr>Sliert</vt:lpstr>
      <vt:lpstr>PowerPoint-presentatie</vt:lpstr>
      <vt:lpstr>PowerPoint-presentatie</vt:lpstr>
      <vt:lpstr>HET TEAM:</vt:lpstr>
      <vt:lpstr>DE SCHAPEN</vt:lpstr>
      <vt:lpstr>DE BORDER COLLIE</vt:lpstr>
      <vt:lpstr>DE WEDSTRIJDEN</vt:lpstr>
      <vt:lpstr>DE WEDSTRIJDEN</vt:lpstr>
      <vt:lpstr>PowerPoint-presentatie</vt:lpstr>
      <vt:lpstr>FARM FOOD het natuurlijke krachtvoer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Mark Martens</dc:creator>
  <cp:lastModifiedBy>Mark Martens</cp:lastModifiedBy>
  <cp:revision>66</cp:revision>
  <dcterms:created xsi:type="dcterms:W3CDTF">2020-06-23T06:17:01Z</dcterms:created>
  <dcterms:modified xsi:type="dcterms:W3CDTF">2020-09-28T09:31:45Z</dcterms:modified>
</cp:coreProperties>
</file>